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305" r:id="rId4"/>
    <p:sldId id="269" r:id="rId5"/>
    <p:sldId id="293" r:id="rId6"/>
    <p:sldId id="279" r:id="rId7"/>
    <p:sldId id="301" r:id="rId8"/>
    <p:sldId id="263" r:id="rId9"/>
    <p:sldId id="303" r:id="rId10"/>
    <p:sldId id="264" r:id="rId11"/>
    <p:sldId id="265" r:id="rId12"/>
    <p:sldId id="266" r:id="rId13"/>
    <p:sldId id="302" r:id="rId14"/>
    <p:sldId id="275" r:id="rId15"/>
    <p:sldId id="292" r:id="rId16"/>
    <p:sldId id="268" r:id="rId17"/>
    <p:sldId id="291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5EB35"/>
    <a:srgbClr val="00CC00"/>
    <a:srgbClr val="FF6600"/>
    <a:srgbClr val="D60093"/>
    <a:srgbClr val="800000"/>
    <a:srgbClr val="CC3399"/>
    <a:srgbClr val="FFCC66"/>
    <a:srgbClr val="8B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378,9 на 100 тыс.нас</c:v>
                </c:pt>
                <c:pt idx="1">
                  <c:v>296,76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57152"/>
        <c:axId val="55057544"/>
      </c:barChart>
      <c:catAx>
        <c:axId val="5505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57544"/>
        <c:crosses val="autoZero"/>
        <c:auto val="1"/>
        <c:lblAlgn val="ctr"/>
        <c:lblOffset val="100"/>
        <c:noMultiLvlLbl val="0"/>
      </c:catAx>
      <c:valAx>
        <c:axId val="55057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50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55, 09%</c:v>
                </c:pt>
                <c:pt idx="1">
                  <c:v>43, 05%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682336"/>
        <c:axId val="204682728"/>
      </c:barChart>
      <c:catAx>
        <c:axId val="20468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682728"/>
        <c:crosses val="autoZero"/>
        <c:auto val="1"/>
        <c:lblAlgn val="ctr"/>
        <c:lblOffset val="100"/>
        <c:noMultiLvlLbl val="0"/>
      </c:catAx>
      <c:valAx>
        <c:axId val="204682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468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27072945521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519, 9 человек на 100 тыс.нас</c:v>
                </c:pt>
                <c:pt idx="1">
                  <c:v>493, 12 человек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683904"/>
        <c:axId val="204684296"/>
      </c:barChart>
      <c:catAx>
        <c:axId val="2046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684296"/>
        <c:crosses val="autoZero"/>
        <c:auto val="1"/>
        <c:lblAlgn val="ctr"/>
        <c:lblOffset val="100"/>
        <c:noMultiLvlLbl val="0"/>
      </c:catAx>
      <c:valAx>
        <c:axId val="204684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468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372, 03 на 100 тыс.нас</c:v>
                </c:pt>
                <c:pt idx="1">
                  <c:v>162, 77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6552752"/>
        <c:axId val="56552360"/>
      </c:barChart>
      <c:catAx>
        <c:axId val="5655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2360"/>
        <c:crosses val="autoZero"/>
        <c:auto val="1"/>
        <c:lblAlgn val="ctr"/>
        <c:lblOffset val="100"/>
        <c:noMultiLvlLbl val="0"/>
      </c:catAx>
      <c:valAx>
        <c:axId val="565523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55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27072945521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5EB35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35EB35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19, 10 на 100 тыс.нас.</c:v>
                </c:pt>
                <c:pt idx="1">
                  <c:v>17,9 человек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932352"/>
        <c:axId val="203932744"/>
      </c:barChart>
      <c:catAx>
        <c:axId val="20393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932744"/>
        <c:crosses val="autoZero"/>
        <c:auto val="1"/>
        <c:lblAlgn val="ctr"/>
        <c:lblOffset val="100"/>
        <c:noMultiLvlLbl val="0"/>
      </c:catAx>
      <c:valAx>
        <c:axId val="203932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393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7, 67 чел. на 100 тыс.нас</c:v>
                </c:pt>
                <c:pt idx="1">
                  <c:v>0,0 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03933136"/>
        <c:axId val="203933528"/>
      </c:barChart>
      <c:catAx>
        <c:axId val="20393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933528"/>
        <c:crosses val="autoZero"/>
        <c:auto val="1"/>
        <c:lblAlgn val="ctr"/>
        <c:lblOffset val="100"/>
        <c:noMultiLvlLbl val="0"/>
      </c:catAx>
      <c:valAx>
        <c:axId val="203933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393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25191607080769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251, 98 на 100 тыс.нас</c:v>
                </c:pt>
                <c:pt idx="1">
                  <c:v>171,90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58328"/>
        <c:axId val="56551968"/>
      </c:barChart>
      <c:catAx>
        <c:axId val="55058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1968"/>
        <c:crosses val="autoZero"/>
        <c:auto val="1"/>
        <c:lblAlgn val="ctr"/>
        <c:lblOffset val="100"/>
        <c:noMultiLvlLbl val="0"/>
      </c:catAx>
      <c:valAx>
        <c:axId val="56551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5058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310759906754394E-6"/>
          <c:y val="0.24343317927643707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137,99 на 100 тыс.нас</c:v>
                </c:pt>
                <c:pt idx="1">
                  <c:v>141,20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313352"/>
        <c:axId val="203313744"/>
      </c:barChart>
      <c:catAx>
        <c:axId val="203313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313744"/>
        <c:crosses val="autoZero"/>
        <c:auto val="1"/>
        <c:lblAlgn val="ctr"/>
        <c:lblOffset val="100"/>
        <c:noMultiLvlLbl val="0"/>
      </c:catAx>
      <c:valAx>
        <c:axId val="203313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33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120,9 на 100 тыс.нас</c:v>
                </c:pt>
                <c:pt idx="1">
                  <c:v>114,96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314528"/>
        <c:axId val="203314920"/>
      </c:barChart>
      <c:catAx>
        <c:axId val="2033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314920"/>
        <c:crosses val="autoZero"/>
        <c:auto val="1"/>
        <c:lblAlgn val="ctr"/>
        <c:lblOffset val="100"/>
        <c:noMultiLvlLbl val="0"/>
      </c:catAx>
      <c:valAx>
        <c:axId val="203314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331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numRef>
              <c:f>Лист1!$A$2:$A$5</c:f>
              <c:numCache>
                <c:formatCode>0.00%</c:formatCode>
                <c:ptCount val="4"/>
                <c:pt idx="0">
                  <c:v>5.8999999999999997E-2</c:v>
                </c:pt>
                <c:pt idx="1">
                  <c:v>5.8999999999999997E-2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315704"/>
        <c:axId val="203316096"/>
      </c:barChart>
      <c:catAx>
        <c:axId val="203315704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316096"/>
        <c:crosses val="autoZero"/>
        <c:auto val="1"/>
        <c:lblAlgn val="ctr"/>
        <c:lblOffset val="100"/>
        <c:noMultiLvlLbl val="0"/>
      </c:catAx>
      <c:valAx>
        <c:axId val="203316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331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362346243483315E-6"/>
          <c:y val="0.28513924894701903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</c:dPt>
          <c:cat>
            <c:strRef>
              <c:f>Лист1!$A$2:$A$5</c:f>
              <c:strCache>
                <c:ptCount val="2"/>
                <c:pt idx="0">
                  <c:v>5, 9 %</c:v>
                </c:pt>
                <c:pt idx="1">
                  <c:v>6, 2 %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03316880"/>
        <c:axId val="56723512"/>
      </c:barChart>
      <c:catAx>
        <c:axId val="20331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23512"/>
        <c:crosses val="autoZero"/>
        <c:auto val="1"/>
        <c:lblAlgn val="ctr"/>
        <c:lblOffset val="100"/>
        <c:noMultiLvlLbl val="0"/>
      </c:catAx>
      <c:valAx>
        <c:axId val="56723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331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2536898840016E-3"/>
          <c:y val="8.6916465546381369E-2"/>
          <c:w val="0.98280315572703103"/>
          <c:h val="0.82717582207177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numRef>
              <c:f>Лист1!$A$2:$A$5</c:f>
              <c:numCache>
                <c:formatCode>0.00%</c:formatCode>
                <c:ptCount val="4"/>
                <c:pt idx="0">
                  <c:v>0.13600000000000001</c:v>
                </c:pt>
                <c:pt idx="1">
                  <c:v>0.124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4.3600000000000003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24296"/>
        <c:axId val="56724688"/>
      </c:barChart>
      <c:catAx>
        <c:axId val="56724296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24688"/>
        <c:crosses val="autoZero"/>
        <c:auto val="1"/>
        <c:lblAlgn val="ctr"/>
        <c:lblOffset val="100"/>
        <c:noMultiLvlLbl val="0"/>
      </c:catAx>
      <c:valAx>
        <c:axId val="56724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724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538791986075621E-3"/>
          <c:y val="4.0022854793153984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</c:dPt>
          <c:cat>
            <c:numRef>
              <c:f>Лист1!$A$2:$A$5</c:f>
              <c:numCache>
                <c:formatCode>0%</c:formatCode>
                <c:ptCount val="4"/>
                <c:pt idx="0" formatCode="0.00%">
                  <c:v>0.30009999999999998</c:v>
                </c:pt>
                <c:pt idx="1">
                  <c:v>0.72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0.30009999999999998</c:v>
                </c:pt>
                <c:pt idx="1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6725472"/>
        <c:axId val="56725864"/>
      </c:barChart>
      <c:catAx>
        <c:axId val="56725472"/>
        <c:scaling>
          <c:orientation val="minMax"/>
        </c:scaling>
        <c:delete val="0"/>
        <c:axPos val="b"/>
        <c:numFmt formatCode="0.00%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25864"/>
        <c:crosses val="autoZero"/>
        <c:auto val="1"/>
        <c:lblAlgn val="ctr"/>
        <c:lblOffset val="100"/>
        <c:noMultiLvlLbl val="0"/>
      </c:catAx>
      <c:valAx>
        <c:axId val="56725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672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51, 01%</c:v>
                </c:pt>
                <c:pt idx="1">
                  <c:v>49, 02%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681160"/>
        <c:axId val="204681552"/>
      </c:barChart>
      <c:catAx>
        <c:axId val="204681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681552"/>
        <c:crosses val="autoZero"/>
        <c:auto val="1"/>
        <c:lblAlgn val="ctr"/>
        <c:lblOffset val="100"/>
        <c:noMultiLvlLbl val="0"/>
      </c:catAx>
      <c:valAx>
        <c:axId val="204681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468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0.01887</cdr:x>
      <cdr:y>0.10638</cdr:y>
    </cdr:from>
    <cdr:to>
      <cdr:x>0.27126</cdr:x>
      <cdr:y>0.28153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7" y="360039"/>
          <a:ext cx="963244" cy="592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0.24528</cdr:x>
      <cdr:y>0.46808</cdr:y>
    </cdr:from>
    <cdr:to>
      <cdr:x>0.38932</cdr:x>
      <cdr:y>0.57939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6103" y="1584175"/>
          <a:ext cx="549717" cy="376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21,7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0.14286</cdr:x>
      <cdr:y>0.17021</cdr:y>
    </cdr:from>
    <cdr:to>
      <cdr:x>0.57143</cdr:x>
      <cdr:y>0.68085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504055" y="576063"/>
          <a:ext cx="1512168" cy="17281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0.02652</cdr:y>
    </cdr:from>
    <cdr:to>
      <cdr:x>0.24985</cdr:x>
      <cdr:y>0.20998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9127" y="145757"/>
          <a:ext cx="873806" cy="10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0.3179</cdr:x>
      <cdr:y>0.36389</cdr:y>
    </cdr:from>
    <cdr:to>
      <cdr:x>0.46194</cdr:x>
      <cdr:y>0.4752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8184" y="1412428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12, 4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0.22434</cdr:x>
      <cdr:y>0.06584</cdr:y>
    </cdr:from>
    <cdr:to>
      <cdr:x>0.8525</cdr:x>
      <cdr:y>0.61621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1080121" y="361781"/>
          <a:ext cx="3024335" cy="302433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0.03509</cdr:y>
    </cdr:from>
    <cdr:to>
      <cdr:x>0.18149</cdr:x>
      <cdr:y>0.39245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44016"/>
          <a:ext cx="588093" cy="1466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0.24444</cdr:x>
      <cdr:y>0.40351</cdr:y>
    </cdr:from>
    <cdr:to>
      <cdr:x>0.40203</cdr:x>
      <cdr:y>0.48861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792088" y="1656184"/>
          <a:ext cx="510648" cy="349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0.31915</cdr:x>
      <cdr:y>0.14894</cdr:y>
    </cdr:from>
    <cdr:to>
      <cdr:x>0.61702</cdr:x>
      <cdr:y>0.42553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1080119" y="504055"/>
          <a:ext cx="1008112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Снижение показателя на 5, 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0.29158</cdr:x>
      <cdr:y>0.66823</cdr:y>
    </cdr:from>
    <cdr:to>
      <cdr:x>0.46194</cdr:x>
      <cdr:y>0.74593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32715" y="3096344"/>
          <a:ext cx="89551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0.19178</cdr:x>
      <cdr:y>0.3108</cdr:y>
    </cdr:from>
    <cdr:to>
      <cdr:x>0.46575</cdr:x>
      <cdr:y>0.57142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1008112" y="1440160"/>
          <a:ext cx="1440160" cy="12076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0.14153</cdr:x>
      <cdr:y>0.29131</cdr:y>
    </cdr:from>
    <cdr:to>
      <cdr:x>0.38849</cdr:x>
      <cdr:y>0.52377</cdr:y>
    </cdr:to>
    <cdr:sp macro="" textlink="">
      <cdr:nvSpPr>
        <cdr:cNvPr id="16" name="TextBox 15"/>
        <cdr:cNvSpPr txBox="1"/>
      </cdr:nvSpPr>
      <cdr:spPr>
        <a:xfrm xmlns:a="http://schemas.openxmlformats.org/drawingml/2006/main" rot="2457732">
          <a:off x="743971" y="1349823"/>
          <a:ext cx="1298142" cy="1077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Снижение показателя на 56 %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0.0566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1511" y="216024"/>
          <a:ext cx="588093" cy="1363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0.40426</cdr:y>
    </cdr:from>
    <cdr:to>
      <cdr:x>0.46194</cdr:x>
      <cdr:y>0.48936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1030034" y="1368151"/>
          <a:ext cx="533343" cy="288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0.31915</cdr:x>
      <cdr:y>0.14894</cdr:y>
    </cdr:from>
    <cdr:to>
      <cdr:x>0.61702</cdr:x>
      <cdr:y>0.42553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1080119" y="504055"/>
          <a:ext cx="1008112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Снижение показателя на 16, 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0.29158</cdr:x>
      <cdr:y>0.66823</cdr:y>
    </cdr:from>
    <cdr:to>
      <cdr:x>0.46194</cdr:x>
      <cdr:y>0.74593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32715" y="3096344"/>
          <a:ext cx="89551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0.09525</cdr:x>
      <cdr:y>0.03175</cdr:y>
    </cdr:from>
    <cdr:to>
      <cdr:x>0.27674</cdr:x>
      <cdr:y>0.21521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44017"/>
          <a:ext cx="960459" cy="83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0.32656</cdr:x>
      <cdr:y>0.39683</cdr:y>
    </cdr:from>
    <cdr:to>
      <cdr:x>0.4706</cdr:x>
      <cdr:y>0.50814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1800201"/>
          <a:ext cx="762271" cy="504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32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0.22434</cdr:x>
      <cdr:y>0.06584</cdr:y>
    </cdr:from>
    <cdr:to>
      <cdr:x>0.8525</cdr:x>
      <cdr:y>0.61621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1080121" y="361781"/>
          <a:ext cx="3024335" cy="302433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0.92063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176465"/>
          <a:ext cx="993828" cy="265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0.02778</cdr:x>
      <cdr:y>0.51026</cdr:y>
    </cdr:from>
    <cdr:to>
      <cdr:x>0.20927</cdr:x>
      <cdr:y>0.57377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4014" y="2952244"/>
          <a:ext cx="940949" cy="367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0.27778</cdr:x>
      <cdr:y>0.2489</cdr:y>
    </cdr:from>
    <cdr:to>
      <cdr:x>0.42182</cdr:x>
      <cdr:y>0.4701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58" y="1440076"/>
          <a:ext cx="746786" cy="1279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0.04256</cdr:x>
      <cdr:y>0.11431</cdr:y>
    </cdr:from>
    <cdr:to>
      <cdr:x>0.31209</cdr:x>
      <cdr:y>0.50805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216025" y="648071"/>
          <a:ext cx="1368152" cy="22322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0.00244</cdr:x>
      <cdr:y>0.40892</cdr:y>
    </cdr:from>
    <cdr:to>
      <cdr:x>0.1129</cdr:x>
      <cdr:y>0.46695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089966">
          <a:off x="128234" y="2202436"/>
          <a:ext cx="329011" cy="560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Рост показателя на 12%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0.12766</cdr:y>
    </cdr:from>
    <cdr:to>
      <cdr:x>0.18149</cdr:x>
      <cdr:y>0.4189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07505" y="432047"/>
          <a:ext cx="601162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0.23913</cdr:x>
      <cdr:y>0.48936</cdr:y>
    </cdr:from>
    <cdr:to>
      <cdr:x>0.39672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7" y="1656183"/>
          <a:ext cx="521996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0.47826</cdr:x>
      <cdr:y>0.70213</cdr:y>
    </cdr:from>
    <cdr:to>
      <cdr:x>0.85118</cdr:x>
      <cdr:y>0.87255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84175" y="2376263"/>
          <a:ext cx="1235248" cy="576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4,9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0.14286</cdr:x>
      <cdr:y>0.17021</cdr:y>
    </cdr:from>
    <cdr:to>
      <cdr:x>0.58696</cdr:x>
      <cdr:y>0.70213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473205" y="576055"/>
          <a:ext cx="1471010" cy="18002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15331"/>
          <a:ext cx="827595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0.12766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9" y="432049"/>
          <a:ext cx="521996" cy="1512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0.04015</cdr:x>
      <cdr:y>0.55081</cdr:y>
    </cdr:from>
    <cdr:to>
      <cdr:x>0.22164</cdr:x>
      <cdr:y>0.61432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24056" y="2880320"/>
          <a:ext cx="1012735" cy="33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</cdr:x>
      <cdr:y>0.28893</cdr:y>
    </cdr:from>
    <cdr:to>
      <cdr:x>0.45426</cdr:x>
      <cdr:y>0.51185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510859"/>
          <a:ext cx="950628" cy="1165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0.02778</cdr:x>
      <cdr:y>0.11212</cdr:y>
    </cdr:from>
    <cdr:to>
      <cdr:x>0.29731</cdr:x>
      <cdr:y>0.50586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144016" y="576064"/>
          <a:ext cx="1397399" cy="20229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0.08528</cdr:x>
      <cdr:y>0.11872</cdr:y>
    </cdr:from>
    <cdr:to>
      <cdr:x>0.31353</cdr:x>
      <cdr:y>0.5652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292106">
          <a:off x="-113105" y="1165207"/>
          <a:ext cx="2293885" cy="1183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Рост показателя на 0, 3%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008" y="476324"/>
          <a:ext cx="115212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0.48936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1" y="1656183"/>
          <a:ext cx="5220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0.61702</cdr:y>
    </cdr:from>
    <cdr:to>
      <cdr:x>0.88235</cdr:x>
      <cdr:y>0.7234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87419" y="2088233"/>
          <a:ext cx="12352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1,2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0.1087</cdr:x>
      <cdr:y>0.17021</cdr:y>
    </cdr:from>
    <cdr:to>
      <cdr:x>0.68944</cdr:x>
      <cdr:y>0.59575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360039" y="576063"/>
          <a:ext cx="1923637" cy="144016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</cdr:x>
      <cdr:y>0.39586</cdr:y>
    </cdr:from>
    <cdr:to>
      <cdr:x>0.22149</cdr:x>
      <cdr:y>0.57932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3" y="2016225"/>
          <a:ext cx="980155" cy="93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0.3179</cdr:x>
      <cdr:y>0.05655</cdr:y>
    </cdr:from>
    <cdr:to>
      <cdr:x>0.46194</cdr:x>
      <cdr:y>0.15552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1716851" y="288033"/>
          <a:ext cx="777902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0.05333</cdr:x>
      <cdr:y>0.05655</cdr:y>
    </cdr:from>
    <cdr:to>
      <cdr:x>0.25333</cdr:x>
      <cdr:y>0.36758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88031" y="288033"/>
          <a:ext cx="1080120" cy="15841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0.17333</cdr:x>
      <cdr:y>0.36758</cdr:y>
    </cdr:from>
    <cdr:to>
      <cdr:x>0.34265</cdr:x>
      <cdr:y>0.54712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36103" y="18722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0.07764</cdr:x>
      <cdr:y>0.09326</cdr:y>
    </cdr:from>
    <cdr:to>
      <cdr:x>0.16198</cdr:x>
      <cdr:y>0.36682</cdr:y>
    </cdr:to>
    <cdr:sp macro="" textlink="">
      <cdr:nvSpPr>
        <cdr:cNvPr id="20" name="TextBox 19"/>
        <cdr:cNvSpPr txBox="1"/>
      </cdr:nvSpPr>
      <cdr:spPr>
        <a:xfrm xmlns:a="http://schemas.openxmlformats.org/drawingml/2006/main" rot="18123413">
          <a:off x="-108704" y="1043267"/>
          <a:ext cx="1511497" cy="45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Рост на 42, 9%</a:t>
          </a:r>
          <a:endParaRPr lang="ru-RU" sz="16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008" y="476324"/>
          <a:ext cx="115212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0.48936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1" y="1656183"/>
          <a:ext cx="5220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2015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0.47826</cdr:x>
      <cdr:y>0.17021</cdr:y>
    </cdr:from>
    <cdr:to>
      <cdr:x>0.76087</cdr:x>
      <cdr:y>0.46808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H="1" flipV="1">
          <a:off x="1584175" y="576063"/>
          <a:ext cx="936104" cy="10081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Рост на 1,9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E49B-411D-4AF3-BCC4-3594F466A61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E950-911E-4B9D-A64D-108B5131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75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9430-108B-4DF2-A44A-D212BBDC43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2084-D804-4A7B-89E9-E08D04196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355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7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7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8EC08-A885-4FB8-B234-95171359BA78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B694-7262-47D3-8C2B-139C285B3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85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2239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34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08763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26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91FB2-58B6-4109-A1EA-8AD13C2C5E0C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5405-CB64-48BC-9ACD-D50594E4F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2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7C266-7484-48AF-BC3B-C0F417D2A313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8149-349D-40B8-8D81-6C1D46E86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0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31C3-C2B1-43C9-8F8E-AF00070F782D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FB75-B1C1-4F7B-B87F-40A1841C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6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9DA9-18E2-48F2-A4F9-EE17A31D44EB}" type="datetime1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16-6428-446A-99B1-6DDD6A1C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A0F03-9981-4CA1-977A-1D766E6772BE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B5B30-8089-427F-9C1A-EE903A945EE0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3964-5129-4B8E-9E0D-410F41817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141F3-13FD-4E7A-9D1D-EC8C60A8427E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C355F-C492-4EF1-B33B-D40750503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0915D-A4A2-4FF7-84B0-A26FA14BF07C}" type="datetime1">
              <a:rPr lang="ru-RU" smtClean="0"/>
              <a:t>21.03.2018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7F887-52CD-4B1E-B803-E48979929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5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948E0-9C7F-4C7D-B4AC-37C553BC7232}" type="datetime1">
              <a:rPr lang="ru-RU" smtClean="0"/>
              <a:t>21.03.2018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56FC3-0D03-46A3-BE0A-4F12BBD27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98BEF-2739-4C34-8289-5927569592AA}" type="datetime1">
              <a:rPr lang="ru-RU" smtClean="0"/>
              <a:t>21.03.2018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1284-978A-45FB-8617-636257807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C3C38-9CE5-457E-95E7-47F5DAA3E581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A976-6EF1-44E3-ABAA-6FE108F9D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9033-6AD9-4CEB-95B3-5E8B16E4BDCF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6B362-86E9-4A1F-ABA3-AF8D56093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DB2F7A-178D-47F8-AAD0-A85D04A4823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4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8728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Антинаркотическая  комиссия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Тулунского муниципального района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79388" y="2996754"/>
            <a:ext cx="8820150" cy="331256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Итоги мониторинга наркоситуации </a:t>
            </a:r>
          </a:p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в Тулунском муниципальном районе в 2016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900615" y="476672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559" y="334397"/>
            <a:ext cx="772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ОБЩАЯ ОЦЕНКА ПО ПАРАМЕТРУ «МАСШТАБЫ НЕЗАКОННОГО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ОБОРОТА НАРКОТИКОВ» </a:t>
            </a:r>
            <a:endParaRPr lang="ru-RU" b="1" dirty="0">
              <a:solidFill>
                <a:srgbClr val="0000FF"/>
              </a:solidFill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842" y="1268760"/>
            <a:ext cx="674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Иркутская область                                            Тулунский район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936773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4643844"/>
            <a:ext cx="3496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 2,8, ситуация тяжелая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611701" y="4593901"/>
            <a:ext cx="348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Оценка 3,2, ситуация тяжелая </a:t>
            </a:r>
          </a:p>
          <a:p>
            <a:r>
              <a:rPr lang="ru-RU" dirty="0" smtClean="0"/>
              <a:t>2015 год – 3,4 – ситуация тяжелая</a:t>
            </a:r>
            <a:endParaRPr lang="ru-RU" dirty="0"/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25860"/>
              </p:ext>
            </p:extLst>
          </p:nvPr>
        </p:nvGraphicFramePr>
        <p:xfrm>
          <a:off x="0" y="5038866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>
            <a:off x="5580112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65648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  <a:t>2 параметр </a:t>
            </a:r>
            <a:b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750" y="2566645"/>
            <a:ext cx="784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Показатель - </a:t>
            </a:r>
            <a:r>
              <a:rPr lang="ru-RU" b="1" dirty="0" smtClean="0"/>
              <a:t>Оценочная распространенность употребления наркотиков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573016"/>
            <a:ext cx="89550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Расчет данного показателя осуществляется только по </a:t>
            </a:r>
          </a:p>
          <a:p>
            <a:r>
              <a:rPr lang="ru-RU" sz="2400" dirty="0" smtClean="0"/>
              <a:t>субъекту РФ в целом.</a:t>
            </a:r>
          </a:p>
          <a:p>
            <a:r>
              <a:rPr lang="ru-RU" sz="2400" dirty="0" smtClean="0"/>
              <a:t>По итогам 2016 года – этот показатель в Иркутской области</a:t>
            </a:r>
          </a:p>
          <a:p>
            <a:r>
              <a:rPr lang="ru-RU" sz="2400" dirty="0" smtClean="0"/>
              <a:t> 0,8 % положение напряженное </a:t>
            </a:r>
          </a:p>
          <a:p>
            <a:r>
              <a:rPr lang="ru-RU" sz="2400" dirty="0" smtClean="0"/>
              <a:t>( в сравнении с 2015 годом- 0,9 %, положение напряженное).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655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ОБЩАЯ ЗАБОЛЕВАЕМОСТЬ НАРКОМАНИЕЙ И ОБРАЩАЕМОСТЬ ЛИЦ, УПОТРЕБЛЯЮЩИХ НАРКОТИКИ С ВРЕДНЫМИ ПОСЛЕДСТВИЯМИ</a:t>
            </a:r>
            <a:endParaRPr lang="ru-RU" sz="2200" b="1" dirty="0" smtClean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505307"/>
              </p:ext>
            </p:extLst>
          </p:nvPr>
        </p:nvGraphicFramePr>
        <p:xfrm>
          <a:off x="251520" y="1340768"/>
          <a:ext cx="3240360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74518"/>
              </p:ext>
            </p:extLst>
          </p:nvPr>
        </p:nvGraphicFramePr>
        <p:xfrm>
          <a:off x="3635896" y="1916832"/>
          <a:ext cx="5507699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60764"/>
            <a:ext cx="920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 наркоманией и первичная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лиц, употребляющих наркотики с вредными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3630100"/>
              </p:ext>
            </p:extLst>
          </p:nvPr>
        </p:nvGraphicFramePr>
        <p:xfrm>
          <a:off x="251520" y="1204303"/>
          <a:ext cx="3240360" cy="380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43791"/>
              </p:ext>
            </p:extLst>
          </p:nvPr>
        </p:nvGraphicFramePr>
        <p:xfrm>
          <a:off x="3635896" y="1412776"/>
          <a:ext cx="5508104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11430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57175"/>
            <a:ext cx="8274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параметр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ПЕРВИЧНАЯ ОБРАЩАЕМОСТЬ ЛИЦ, УПОТРЕБЛЯЮЩИХ</a:t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С ВРЕДНЫМИ 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16" y="1916832"/>
            <a:ext cx="72337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расчете на 100 тыс. населения по </a:t>
            </a:r>
            <a:r>
              <a:rPr lang="ru-RU" sz="2000" u="sng" dirty="0" smtClean="0"/>
              <a:t>Иркутской области </a:t>
            </a:r>
            <a:endParaRPr lang="en-US" sz="2000" u="sng" dirty="0" smtClean="0"/>
          </a:p>
          <a:p>
            <a:r>
              <a:rPr lang="ru-RU" sz="2000" dirty="0" smtClean="0"/>
              <a:t>составила 38,96 человек на 100 тыс. чел., что на 27 % </a:t>
            </a:r>
            <a:endParaRPr lang="en-US" sz="2000" dirty="0" smtClean="0"/>
          </a:p>
          <a:p>
            <a:r>
              <a:rPr lang="ru-RU" sz="2000" dirty="0" smtClean="0"/>
              <a:t>ниже (хуже) 2015 года</a:t>
            </a:r>
            <a:r>
              <a:rPr lang="en-US" sz="2000" dirty="0" smtClean="0"/>
              <a:t> </a:t>
            </a:r>
            <a:r>
              <a:rPr lang="ru-RU" sz="2000" dirty="0" smtClean="0"/>
              <a:t>( в 2015 году – 53, 2 чел. на 100 тыс.</a:t>
            </a:r>
            <a:endParaRPr lang="en-US" sz="2000" dirty="0" smtClean="0"/>
          </a:p>
          <a:p>
            <a:r>
              <a:rPr lang="ru-RU" sz="2000" dirty="0" smtClean="0"/>
              <a:t>нас.).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703672"/>
            <a:ext cx="8148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u="sng" dirty="0" smtClean="0"/>
              <a:t>Тулунском районе </a:t>
            </a:r>
            <a:r>
              <a:rPr lang="ru-RU" sz="2400" dirty="0" smtClean="0"/>
              <a:t>первичная обращаемость составила 42, 63 на </a:t>
            </a:r>
          </a:p>
          <a:p>
            <a:r>
              <a:rPr lang="ru-RU" sz="2400" dirty="0" smtClean="0"/>
              <a:t>100 тыс. нас,, состояние напряженное ( в 2015 году – 30, 68, состояние тяжелое).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86345" y="175171"/>
            <a:ext cx="73580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параметр  - смертность от употребления наркотиков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04931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Данный показатель рассчитывается лишь по субъекту, и в Иркутской </a:t>
            </a:r>
          </a:p>
          <a:p>
            <a:r>
              <a:rPr lang="ru-RU" dirty="0"/>
              <a:t>о</a:t>
            </a:r>
            <a:r>
              <a:rPr lang="ru-RU" dirty="0" smtClean="0"/>
              <a:t>бласти составляет 2, 94 человека на 100 </a:t>
            </a:r>
            <a:r>
              <a:rPr lang="ru-RU" dirty="0" err="1" smtClean="0"/>
              <a:t>тыс.человек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состояние </a:t>
            </a:r>
            <a:r>
              <a:rPr lang="ru-RU" i="1" dirty="0" smtClean="0">
                <a:solidFill>
                  <a:srgbClr val="FF0000"/>
                </a:solidFill>
              </a:rPr>
              <a:t>напряженное.</a:t>
            </a:r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В Тулунском районе случаи смерти от передозировки наркотиками не </a:t>
            </a:r>
          </a:p>
          <a:p>
            <a:r>
              <a:rPr lang="ru-RU" i="1" dirty="0">
                <a:solidFill>
                  <a:srgbClr val="FF0000"/>
                </a:solidFill>
              </a:rPr>
              <a:t>з</a:t>
            </a:r>
            <a:r>
              <a:rPr lang="ru-RU" i="1" dirty="0" smtClean="0">
                <a:solidFill>
                  <a:srgbClr val="FF0000"/>
                </a:solidFill>
              </a:rPr>
              <a:t>арегистрированы.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ИТОГОВАЯ ОЦЕНКА НАРКОСИТУАЦИИ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25607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Наркоситуация в Иркутской области по итогам 2016 года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оценивается как тяжелая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FF3300"/>
                </a:solidFill>
              </a:rPr>
              <a:t>Наркоситуация в Тулунском районе  по итогам </a:t>
            </a:r>
          </a:p>
          <a:p>
            <a:pPr algn="ctr"/>
            <a:r>
              <a:rPr lang="ru-RU" sz="2800" dirty="0" smtClean="0">
                <a:solidFill>
                  <a:srgbClr val="FF3300"/>
                </a:solidFill>
              </a:rPr>
              <a:t>2016 года оценивается как </a:t>
            </a:r>
            <a:r>
              <a:rPr lang="ru-RU" sz="2800" b="1" i="1" u="sng" dirty="0" smtClean="0">
                <a:solidFill>
                  <a:srgbClr val="FF3300"/>
                </a:solidFill>
              </a:rPr>
              <a:t>напряженная</a:t>
            </a:r>
          </a:p>
          <a:p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b="1" dirty="0" smtClean="0"/>
              <a:t>В 2015 году – ситуация тяжелая</a:t>
            </a:r>
          </a:p>
          <a:p>
            <a:pPr algn="ctr"/>
            <a:r>
              <a:rPr lang="ru-RU" b="1" dirty="0" smtClean="0"/>
              <a:t>В 2014 году – ситуация напряженная</a:t>
            </a:r>
          </a:p>
          <a:p>
            <a:pPr algn="ctr"/>
            <a:r>
              <a:rPr lang="ru-RU" b="1" dirty="0" smtClean="0"/>
              <a:t>В 2013 году – ситуация напряженная</a:t>
            </a:r>
          </a:p>
          <a:p>
            <a:pPr algn="ctr"/>
            <a:r>
              <a:rPr lang="ru-RU" b="1" dirty="0" smtClean="0"/>
              <a:t>В 2012 году – ситуация тяжелая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7315200" y="6629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ru-RU" sz="1200">
              <a:latin typeface="Times New Roman" pitchFamily="18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4213" y="2565400"/>
            <a:ext cx="7826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ru-RU" sz="6000" b="1">
                <a:solidFill>
                  <a:schemeClr val="hlink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9442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39552" y="2852936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незаконного оборота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немедицинского употребления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Обращаемость за наркологической медицинской помощью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Смертность от употребления наркотиков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51216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При расчете показателей использована официальная статистическая информация, представленная: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95536" y="1916832"/>
            <a:ext cx="8291179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just"/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-Управлением 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Российской Федерации по контролю за оборотом наркотиков по Иркутской области</a:t>
            </a: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-Главным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министерства внутренних дел России по Иркутской области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-Главным управлением Федеральной службы исполнения наказаний Российской Федерации по Иркутской области;</a:t>
            </a:r>
          </a:p>
          <a:p>
            <a:pPr lvl="0" algn="just"/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-Управлением Судебного департамента при Верховном суде Российской Федерации в Иркутской области;</a:t>
            </a:r>
          </a:p>
          <a:p>
            <a:pPr algn="just"/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-Территориальным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Федеральной службы государственной статистики по Иркутской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Иркутской области.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2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179635" y="260648"/>
            <a:ext cx="8784853" cy="1202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  <a:t>1 параметр</a:t>
            </a:r>
            <a:b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1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30725"/>
          </a:xfrm>
        </p:spPr>
        <p:txBody>
          <a:bodyPr/>
          <a:lstStyle/>
          <a:p>
            <a:pPr marL="266700" indent="-26670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ru-RU" sz="3100" dirty="0" smtClean="0"/>
              <a:t>	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характеризуется пятью показателями:</a:t>
            </a: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600" b="1" dirty="0" smtClean="0">
              <a:latin typeface="Times New Roman" pitchFamily="18" charset="0"/>
            </a:endParaRPr>
          </a:p>
          <a:p>
            <a:pPr marL="266700" indent="-266700" algn="just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endParaRPr lang="ru-RU" sz="25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99592" y="1701354"/>
            <a:ext cx="1152128" cy="100756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346555" y="1986623"/>
            <a:ext cx="1241669" cy="1083044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31840" y="2996952"/>
            <a:ext cx="1169814" cy="11521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99592" y="3676759"/>
            <a:ext cx="1171126" cy="104838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66635" y="4384906"/>
            <a:ext cx="1152128" cy="113232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0040" y="2660719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распространенность противоправных </a:t>
            </a:r>
            <a:r>
              <a:rPr lang="ru-RU" dirty="0" smtClean="0"/>
              <a:t>деяний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60366" y="5441751"/>
            <a:ext cx="1799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криминальная пораженность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173" y="4149080"/>
            <a:ext cx="248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наркопреступлений в общем количестве зарегистрированных преступных деяний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48" y="4699010"/>
            <a:ext cx="2483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</a:t>
            </a:r>
            <a:r>
              <a:rPr lang="ru-RU" dirty="0" smtClean="0"/>
              <a:t>лиц, </a:t>
            </a:r>
            <a:r>
              <a:rPr lang="ru-RU" dirty="0"/>
              <a:t>осужденных за совершение </a:t>
            </a:r>
            <a:r>
              <a:rPr lang="ru-RU" dirty="0" smtClean="0"/>
              <a:t>наркопреступлений, </a:t>
            </a:r>
            <a:r>
              <a:rPr lang="ru-RU" dirty="0"/>
              <a:t>в общем числе осужденных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5834" y="3084036"/>
            <a:ext cx="2736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молодежи в общем числе лиц, осужденных за наркопреступления.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444" y="232772"/>
            <a:ext cx="84870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ПРОТИВПРАВНЫХ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ДЕЯНИЙ В СФЕРЕ НЕЗАКОННОГО ОБОРОТА НАРКОТИКОВ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19258"/>
              </p:ext>
            </p:extLst>
          </p:nvPr>
        </p:nvGraphicFramePr>
        <p:xfrm>
          <a:off x="107505" y="1556793"/>
          <a:ext cx="381642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380359"/>
              </p:ext>
            </p:extLst>
          </p:nvPr>
        </p:nvGraphicFramePr>
        <p:xfrm>
          <a:off x="3563888" y="1484782"/>
          <a:ext cx="5292080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075625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Стрелка вниз 47"/>
          <p:cNvSpPr/>
          <p:nvPr/>
        </p:nvSpPr>
        <p:spPr>
          <a:xfrm rot="16200000">
            <a:off x="2843809" y="5301207"/>
            <a:ext cx="648072" cy="1080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5496" y="112857"/>
            <a:ext cx="88931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> – КРИМИНАЛЬНАЯ ПОРАЖЕННОСТЬ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216259"/>
              </p:ext>
            </p:extLst>
          </p:nvPr>
        </p:nvGraphicFramePr>
        <p:xfrm>
          <a:off x="3707906" y="620772"/>
          <a:ext cx="5256582" cy="578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415558"/>
              </p:ext>
            </p:extLst>
          </p:nvPr>
        </p:nvGraphicFramePr>
        <p:xfrm>
          <a:off x="107505" y="1556793"/>
          <a:ext cx="309634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317648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 rot="16200000">
            <a:off x="2843809" y="5301207"/>
            <a:ext cx="648072" cy="1080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Показатель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УДЕЛЬНЫЙ ВЕС НАРКОПРЕСТУПЛЕНИЙ В ОБЩЕМ КОЛИЧЕСТВЕ ЗАРЕГИСТРИРОВАННЫХ ПРЕСТУПНЫХ ДЕЯНИЙ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2000" b="1">
              <a:solidFill>
                <a:schemeClr val="tx1"/>
              </a:solidFill>
            </a:endParaRPr>
          </a:p>
        </p:txBody>
      </p:sp>
      <p:graphicFrame>
        <p:nvGraphicFramePr>
          <p:cNvPr id="13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153456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288832"/>
              </p:ext>
            </p:extLst>
          </p:nvPr>
        </p:nvGraphicFramePr>
        <p:xfrm>
          <a:off x="3563888" y="1628800"/>
          <a:ext cx="558011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УДЕЛЬНЫЙ ВЕС ЛИЦ, ОСУЖДЕННЫХ ЗА СОВЕРШЕНИЕ НАРКОПРЕСТУПЛЕНИЙ, В ОБЩЕМ ЧИСЛЕ ОСУЖДЕННЫХ ЛИЦ</a:t>
            </a: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000793"/>
              </p:ext>
            </p:extLst>
          </p:nvPr>
        </p:nvGraphicFramePr>
        <p:xfrm>
          <a:off x="161223" y="1340768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214748"/>
              </p:ext>
            </p:extLst>
          </p:nvPr>
        </p:nvGraphicFramePr>
        <p:xfrm>
          <a:off x="3743400" y="1700808"/>
          <a:ext cx="54006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036496" cy="112474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МОЛОДЕЖИ В ОБЩЕМ ЧИСЛЕ ЛИЦ, ОСУЖДЕННЫХ ЗА НАРКОПРЕСТУПЛЕНИЯ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88677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176680"/>
              </p:ext>
            </p:extLst>
          </p:nvPr>
        </p:nvGraphicFramePr>
        <p:xfrm>
          <a:off x="3851921" y="1340767"/>
          <a:ext cx="5292080" cy="509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2325</TotalTime>
  <Words>789</Words>
  <Application>Microsoft Office PowerPoint</Application>
  <PresentationFormat>Экран (4:3)</PresentationFormat>
  <Paragraphs>221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Антинаркотическая  комиссия  Тулунского муниципального района</vt:lpstr>
      <vt:lpstr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vt:lpstr>
      <vt:lpstr>При расчете показателей использована официальная статистическая информация, представленная:</vt:lpstr>
      <vt:lpstr>1 параметр Масштабы незаконного оборота наркотиков  </vt:lpstr>
      <vt:lpstr>Презентация PowerPoint</vt:lpstr>
      <vt:lpstr>Презентация PowerPoint</vt:lpstr>
      <vt:lpstr>Показатель – УДЕЛЬНЫЙ ВЕС НАРКОПРЕСТУПЛЕНИЙ В ОБЩЕМ КОЛИЧЕСТВЕ ЗАРЕГИСТРИРОВАННЫХ ПРЕСТУПНЫХ ДЕЯНИЙ </vt:lpstr>
      <vt:lpstr>Показатель – УДЕЛЬНЫЙ ВЕС ЛИЦ, ОСУЖДЕННЫХ ЗА СОВЕРШЕНИЕ НАРКОПРЕСТУПЛЕНИЙ, В ОБЩЕМ ЧИСЛЕ ОСУЖДЕННЫХ ЛИЦ</vt:lpstr>
      <vt:lpstr>Показатель -  УДЕЛЬНЫЙ ВЕС МОЛОДЕЖИ В ОБЩЕМ ЧИСЛЕ ЛИЦ, ОСУЖДЕННЫХ ЗА НАРКОПРЕСТУПЛЕНИЯ</vt:lpstr>
      <vt:lpstr>Презентация PowerPoint</vt:lpstr>
      <vt:lpstr>2 параметр  Масштабы немедицинского употребления наркотиков </vt:lpstr>
      <vt:lpstr>Показатель – ОБЩАЯ ЗАБОЛЕВАЕМОСТЬ НАРКОМАНИЕЙ И ОБРАЩАЕМОСТЬ ЛИЦ, УПОТРЕБЛЯЮЩИХ НАРКОТИКИ С ВРЕДНЫМИ ПОСЛЕДСТВИЯМИ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</cp:lastModifiedBy>
  <cp:revision>210</cp:revision>
  <dcterms:created xsi:type="dcterms:W3CDTF">2011-06-27T08:08:15Z</dcterms:created>
  <dcterms:modified xsi:type="dcterms:W3CDTF">2018-03-21T06:07:25Z</dcterms:modified>
</cp:coreProperties>
</file>